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3" r:id="rId1"/>
  </p:sldMasterIdLst>
  <p:notesMasterIdLst>
    <p:notesMasterId r:id="rId15"/>
  </p:notesMasterIdLst>
  <p:sldIdLst>
    <p:sldId id="272" r:id="rId2"/>
    <p:sldId id="259" r:id="rId3"/>
    <p:sldId id="261" r:id="rId4"/>
    <p:sldId id="263" r:id="rId5"/>
    <p:sldId id="262" r:id="rId6"/>
    <p:sldId id="257" r:id="rId7"/>
    <p:sldId id="267" r:id="rId8"/>
    <p:sldId id="269" r:id="rId9"/>
    <p:sldId id="271" r:id="rId10"/>
    <p:sldId id="270" r:id="rId11"/>
    <p:sldId id="264" r:id="rId12"/>
    <p:sldId id="266" r:id="rId13"/>
    <p:sldId id="26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9023"/>
    <a:srgbClr val="59A90D"/>
    <a:srgbClr val="3CFF41"/>
    <a:srgbClr val="1DCD1A"/>
    <a:srgbClr val="DE3811"/>
    <a:srgbClr val="1536D0"/>
    <a:srgbClr val="FF153A"/>
    <a:srgbClr val="D10000"/>
    <a:srgbClr val="181AC0"/>
    <a:srgbClr val="DE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63"/>
    <p:restoredTop sz="86406"/>
  </p:normalViewPr>
  <p:slideViewPr>
    <p:cSldViewPr snapToGrid="0" snapToObjects="1">
      <p:cViewPr varScale="1">
        <p:scale>
          <a:sx n="71" d="100"/>
          <a:sy n="71" d="100"/>
        </p:scale>
        <p:origin x="1109" y="62"/>
      </p:cViewPr>
      <p:guideLst/>
    </p:cSldViewPr>
  </p:slideViewPr>
  <p:outlineViewPr>
    <p:cViewPr>
      <p:scale>
        <a:sx n="20" d="100"/>
        <a:sy n="2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CD27-C777-C34F-8E4E-4F81C2CA91B0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EC46-1787-424B-BDE6-9560FFA46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 everyone. Hope, you all are doing well. </a:t>
            </a:r>
          </a:p>
          <a:p>
            <a:r>
              <a:rPr lang="en-US" dirty="0"/>
              <a:t>Today Nelson, Bill, Aditi and I are here to present our solution to a common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39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Moving, especially to another sate, is always a major hassle.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following visualization is meant to assist you in deciding which US-state is the best to live in.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into consideration all these categories.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1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02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the technologies we used in our project.</a:t>
            </a:r>
          </a:p>
          <a:p>
            <a:r>
              <a:rPr lang="en-US" dirty="0"/>
              <a:t>I hope, you will use our app if you decide to move. </a:t>
            </a:r>
          </a:p>
          <a:p>
            <a:endParaRPr lang="en-US" dirty="0"/>
          </a:p>
          <a:p>
            <a:r>
              <a:rPr lang="en-US" dirty="0"/>
              <a:t>Now Bill will explain how we worked on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8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3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121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00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C0EC46-1787-424B-BDE6-9560FFA469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3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7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6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64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7104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99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44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81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57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16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8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5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91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23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1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25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7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63C17-C8D4-5E45-8DA2-7166E506932C}" type="datetimeFigureOut">
              <a:rPr lang="en-US" smtClean="0"/>
              <a:t>6/2/2018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30E90-B498-5640-9822-388F91EC4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04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s.gov/lau/rdscnp16.ht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js.gov/ucrdata/Search/Crime/State/StatebyState.cfm?NoVariables=Y&amp;CFID=247193930&amp;CFTOKEN=b6105fea0ed761eb-FDFE448E-D159-1EA8-A5EFE168BA588D9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5C5F7-35F3-C14F-A8EB-939F238F3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36418"/>
            <a:ext cx="10133011" cy="5354783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Team Members:</a:t>
            </a:r>
          </a:p>
          <a:p>
            <a:endParaRPr lang="en-US" sz="3600" b="1" dirty="0"/>
          </a:p>
          <a:p>
            <a:pPr lvl="1"/>
            <a:r>
              <a:rPr lang="en-US" sz="3200" b="1" dirty="0"/>
              <a:t>Nelson Wang</a:t>
            </a:r>
          </a:p>
          <a:p>
            <a:pPr lvl="1"/>
            <a:r>
              <a:rPr lang="en-US" sz="3200" b="1" dirty="0"/>
              <a:t>Aditi Sharma</a:t>
            </a:r>
          </a:p>
          <a:p>
            <a:pPr lvl="1"/>
            <a:r>
              <a:rPr lang="en-US" sz="3200" b="1" dirty="0"/>
              <a:t>Bill Wilson</a:t>
            </a:r>
          </a:p>
          <a:p>
            <a:pPr lvl="1"/>
            <a:r>
              <a:rPr lang="en-US" sz="3200" b="1" dirty="0"/>
              <a:t>Gayatri Pingale</a:t>
            </a:r>
          </a:p>
          <a:p>
            <a:pPr marL="0" indent="0">
              <a:buNone/>
            </a:pPr>
            <a:endParaRPr lang="en-US" sz="3600" b="1" u="sng" dirty="0"/>
          </a:p>
          <a:p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57091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6E369-F886-4F4B-9A2C-F205A81C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From MySQL to </a:t>
            </a:r>
            <a:r>
              <a:rPr lang="en" dirty="0" err="1"/>
              <a:t>sqlite</a:t>
            </a:r>
            <a:r>
              <a:rPr lang="en" dirty="0"/>
              <a:t> </a:t>
            </a:r>
            <a:r>
              <a:rPr lang="en" dirty="0" err="1"/>
              <a:t>db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09047-E55A-D84F-81C7-A6159B271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-US" sz="4000" dirty="0"/>
              <a:t>Load </a:t>
            </a:r>
            <a:r>
              <a:rPr lang="en-US" sz="4000" dirty="0" err="1"/>
              <a:t>sqlite</a:t>
            </a:r>
            <a:r>
              <a:rPr lang="en-US" sz="4000" dirty="0"/>
              <a:t> database with final data</a:t>
            </a: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4000" dirty="0"/>
              <a:t>From flask route:  Select data from </a:t>
            </a:r>
            <a:r>
              <a:rPr lang="en-US" sz="4000" dirty="0" err="1"/>
              <a:t>sqlite</a:t>
            </a:r>
            <a:r>
              <a:rPr lang="en-US" sz="4000" dirty="0"/>
              <a:t> database using </a:t>
            </a:r>
            <a:r>
              <a:rPr lang="en-US" sz="4000" dirty="0" err="1"/>
              <a:t>sqlAlchemy</a:t>
            </a:r>
            <a:r>
              <a:rPr lang="en-US" sz="4000" dirty="0"/>
              <a:t> and pass </a:t>
            </a:r>
            <a:r>
              <a:rPr lang="en-US" sz="4000" dirty="0" err="1"/>
              <a:t>jsonified</a:t>
            </a:r>
            <a:r>
              <a:rPr lang="en-US" sz="4000" dirty="0"/>
              <a:t> data to be read from  d3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4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A0D42-6AF2-8A40-95C5-1C3F6F1D5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56" y="115885"/>
            <a:ext cx="11651672" cy="6742115"/>
          </a:xfrm>
        </p:spPr>
        <p:txBody>
          <a:bodyPr>
            <a:normAutofit/>
          </a:bodyPr>
          <a:lstStyle/>
          <a:p>
            <a:r>
              <a:rPr lang="en-US" sz="3200" b="1" u="sng" dirty="0"/>
              <a:t>Observations</a:t>
            </a:r>
            <a:r>
              <a:rPr lang="en-US" sz="3200" b="1" u="sng" dirty="0">
                <a:solidFill>
                  <a:srgbClr val="FFFF00"/>
                </a:solidFill>
              </a:rPr>
              <a:t>:</a:t>
            </a:r>
          </a:p>
          <a:p>
            <a:r>
              <a:rPr lang="en-US" sz="2800" b="1" dirty="0"/>
              <a:t>In the 20th century, the data points are more spread out, indicating that the states are impacted individually by the economy and crime rate independent of each other, rather than together </a:t>
            </a:r>
            <a:r>
              <a:rPr lang="en-US" sz="2800" b="1" dirty="0" err="1"/>
              <a:t>en</a:t>
            </a:r>
            <a:r>
              <a:rPr lang="en-US" sz="2800" b="1" dirty="0"/>
              <a:t>-masse.</a:t>
            </a:r>
          </a:p>
          <a:p>
            <a:endParaRPr lang="en-US" sz="2800" b="1" dirty="0"/>
          </a:p>
          <a:p>
            <a:r>
              <a:rPr lang="en-US" sz="2800" b="1" dirty="0"/>
              <a:t>In the 21st century, the data points are concentrated in the middle of the x-axis and move as a mass unlike in 20th century.  </a:t>
            </a:r>
          </a:p>
          <a:p>
            <a:endParaRPr lang="en-US" sz="2400" b="1" dirty="0"/>
          </a:p>
          <a:p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576342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CC867E-C32E-8B4B-B82E-AD43EB920712}"/>
              </a:ext>
            </a:extLst>
          </p:cNvPr>
          <p:cNvSpPr/>
          <p:nvPr/>
        </p:nvSpPr>
        <p:spPr>
          <a:xfrm>
            <a:off x="997526" y="3847145"/>
            <a:ext cx="837507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sz="3200" dirty="0"/>
              <a:t>If you select on North Dakota and step from 2007 - 2010 you can see that bank failures on Wall Street didn't affect them too much as far as unemployment in concerned.  All the rest of the states took a big leap upward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EFF2E7-1B96-F948-B2EB-861AD7882A40}"/>
              </a:ext>
            </a:extLst>
          </p:cNvPr>
          <p:cNvSpPr/>
          <p:nvPr/>
        </p:nvSpPr>
        <p:spPr>
          <a:xfrm>
            <a:off x="997526" y="697000"/>
            <a:ext cx="10577947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/>
              <a:t>Interesting fact</a:t>
            </a:r>
            <a:r>
              <a:rPr lang="en-US" sz="4000" b="1" dirty="0"/>
              <a:t>:</a:t>
            </a:r>
          </a:p>
          <a:p>
            <a:endParaRPr lang="en-US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In DC, even when the unemployment changes, its crime rate is minimally affected unlike in other states. </a:t>
            </a:r>
          </a:p>
          <a:p>
            <a:pPr lvl="1"/>
            <a:r>
              <a:rPr lang="en-US" sz="3200" b="1" dirty="0"/>
              <a:t>Throughout the years, DC continually has the highest crime rate. 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41540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DD22B-CD6F-234E-94EA-64CC0F330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353" y="711332"/>
            <a:ext cx="5710975" cy="428323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F398402-3F87-E24B-85CA-76520524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095" y="3690059"/>
            <a:ext cx="4203086" cy="28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08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318-4DF4-DC40-A0C6-F40945AA0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0315" y="142138"/>
            <a:ext cx="5698376" cy="709918"/>
          </a:xfrm>
          <a:noFill/>
          <a:ln>
            <a:noFill/>
          </a:ln>
        </p:spPr>
        <p:txBody>
          <a:bodyPr>
            <a:noAutofit/>
          </a:bodyPr>
          <a:lstStyle/>
          <a:p>
            <a:r>
              <a:rPr lang="en-US" sz="4400" b="1" cap="none" dirty="0"/>
              <a:t>Think Before You Move!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E6CA155-4157-9B4A-A3EC-E632FE518E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351868"/>
              </p:ext>
            </p:extLst>
          </p:nvPr>
        </p:nvGraphicFramePr>
        <p:xfrm>
          <a:off x="153785" y="2888077"/>
          <a:ext cx="11471564" cy="406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FA26AC0C-4063-CC41-BA45-CBD5AEB1272C}"/>
              </a:ext>
            </a:extLst>
          </p:cNvPr>
          <p:cNvGrpSpPr/>
          <p:nvPr/>
        </p:nvGrpSpPr>
        <p:grpSpPr>
          <a:xfrm>
            <a:off x="450533" y="1747930"/>
            <a:ext cx="11741467" cy="5027746"/>
            <a:chOff x="450533" y="1747930"/>
            <a:chExt cx="11741467" cy="502774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D3B122-77EC-8745-9627-BA29F4F53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533" y="1747930"/>
              <a:ext cx="6239564" cy="323619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B9F0337-9334-A942-9AC7-868817C77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6564" y="3557976"/>
              <a:ext cx="6435436" cy="321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9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519D3-78D6-5443-9D61-AF34D4A49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82" y="0"/>
            <a:ext cx="11637818" cy="7093527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b="1" u="sng" dirty="0"/>
              <a:t>Our Solution:</a:t>
            </a:r>
          </a:p>
          <a:p>
            <a:r>
              <a:rPr lang="en-US" sz="2800" dirty="0"/>
              <a:t>Analyze 40 years worth of information for the following: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unemployment rate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crime rate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population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classification of state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years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Develop a concise, 5-dimentional visual representation.</a:t>
            </a:r>
          </a:p>
          <a:p>
            <a:r>
              <a:rPr lang="en-US" sz="2800" dirty="0"/>
              <a:t> Add the map for the user convenience. </a:t>
            </a:r>
          </a:p>
          <a:p>
            <a:pPr marL="914400" lvl="2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27741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9B9A-F31C-9540-AF86-E9F8B2119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3156" y="-177193"/>
            <a:ext cx="10224654" cy="541712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b="1" dirty="0"/>
          </a:p>
          <a:p>
            <a:pPr marL="457200" lvl="1" indent="0">
              <a:lnSpc>
                <a:spcPct val="220000"/>
              </a:lnSpc>
              <a:buNone/>
            </a:pPr>
            <a:r>
              <a:rPr lang="en-US" sz="3200" b="1" dirty="0"/>
              <a:t>This solution is better than:</a:t>
            </a:r>
          </a:p>
          <a:p>
            <a:pPr lvl="2">
              <a:lnSpc>
                <a:spcPct val="220000"/>
              </a:lnSpc>
            </a:pPr>
            <a:r>
              <a:rPr lang="en-US" sz="2800" dirty="0"/>
              <a:t>Reading boring tables</a:t>
            </a:r>
          </a:p>
          <a:p>
            <a:pPr lvl="2">
              <a:lnSpc>
                <a:spcPct val="220000"/>
              </a:lnSpc>
            </a:pPr>
            <a:r>
              <a:rPr lang="en-US" sz="2800" dirty="0"/>
              <a:t>Flipping through multi-page analyses or surveys</a:t>
            </a:r>
          </a:p>
          <a:p>
            <a:pPr lvl="2">
              <a:lnSpc>
                <a:spcPct val="220000"/>
              </a:lnSpc>
            </a:pPr>
            <a:r>
              <a:rPr lang="en-US" sz="2800" dirty="0"/>
              <a:t>Calling friends/acquaintances.</a:t>
            </a:r>
          </a:p>
        </p:txBody>
      </p:sp>
    </p:spTree>
    <p:extLst>
      <p:ext uri="{BB962C8B-B14F-4D97-AF65-F5344CB8AC3E}">
        <p14:creationId xmlns:p14="http://schemas.microsoft.com/office/powerpoint/2010/main" val="42829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B8AE3-85A5-F34E-8CB2-382662D83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911" y="-62754"/>
            <a:ext cx="5151038" cy="6732494"/>
          </a:xfrm>
        </p:spPr>
        <p:txBody>
          <a:bodyPr>
            <a:normAutofit/>
          </a:bodyPr>
          <a:lstStyle/>
          <a:p>
            <a:pPr algn="ctr"/>
            <a:r>
              <a:rPr lang="en-US" sz="3600" b="1" u="sng" dirty="0"/>
              <a:t>Technologies we use</a:t>
            </a:r>
          </a:p>
          <a:p>
            <a:pPr algn="ctr"/>
            <a:r>
              <a:rPr lang="en-US" sz="3200" b="1" dirty="0"/>
              <a:t>Python</a:t>
            </a:r>
          </a:p>
          <a:p>
            <a:pPr algn="ctr"/>
            <a:r>
              <a:rPr lang="en-US" sz="3200" b="1" dirty="0"/>
              <a:t>JavaScript/jQuery</a:t>
            </a:r>
          </a:p>
          <a:p>
            <a:pPr algn="ctr"/>
            <a:r>
              <a:rPr lang="en-US" sz="3200" b="1" dirty="0"/>
              <a:t>HTML/CSS</a:t>
            </a:r>
            <a:r>
              <a:rPr lang="en-US" altLang="en-US" sz="3200" b="1" dirty="0"/>
              <a:t> </a:t>
            </a:r>
          </a:p>
          <a:p>
            <a:pPr algn="ctr"/>
            <a:r>
              <a:rPr lang="en-US" altLang="en-US" sz="3200" b="1" dirty="0"/>
              <a:t>D3.js</a:t>
            </a:r>
          </a:p>
          <a:p>
            <a:pPr algn="ctr"/>
            <a:r>
              <a:rPr lang="en-US" altLang="en-US" sz="3200" b="1" dirty="0"/>
              <a:t>Leaflet</a:t>
            </a:r>
          </a:p>
          <a:p>
            <a:pPr algn="ctr"/>
            <a:r>
              <a:rPr lang="en-US" altLang="en-US" sz="3200" b="1" dirty="0"/>
              <a:t>MySQL /SQLite</a:t>
            </a:r>
          </a:p>
          <a:p>
            <a:pPr algn="ctr"/>
            <a:r>
              <a:rPr lang="en-US" altLang="en-US" sz="3200" b="1" dirty="0" err="1"/>
              <a:t>SQLAlchemy</a:t>
            </a:r>
            <a:r>
              <a:rPr lang="en-US" altLang="en-US" sz="3200" b="1" dirty="0"/>
              <a:t> </a:t>
            </a:r>
          </a:p>
          <a:p>
            <a:pPr algn="ctr"/>
            <a:r>
              <a:rPr lang="en-US" altLang="en-US" sz="3200" dirty="0"/>
              <a:t>Flask</a:t>
            </a:r>
          </a:p>
          <a:p>
            <a:endParaRPr lang="en-US" altLang="en-US" sz="3200" dirty="0"/>
          </a:p>
          <a:p>
            <a:endParaRPr lang="en-US" altLang="en-US" dirty="0"/>
          </a:p>
          <a:p>
            <a:endParaRPr lang="en-US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A53D8-D3EC-0342-9B07-91A20CFFE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117" y="3169080"/>
            <a:ext cx="4443288" cy="35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15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E933-8DAF-3249-B3E6-D97495A6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4931" y="731520"/>
            <a:ext cx="3783575" cy="1164835"/>
          </a:xfrm>
        </p:spPr>
        <p:txBody>
          <a:bodyPr>
            <a:normAutofit/>
          </a:bodyPr>
          <a:lstStyle/>
          <a:p>
            <a:r>
              <a:rPr lang="en" sz="3200" b="1" dirty="0"/>
              <a:t>States Data</a:t>
            </a:r>
            <a:r>
              <a:rPr lang="en-US" sz="3100" b="1" u="sng" dirty="0"/>
              <a:t>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5365-CC3B-D14C-A837-C20C7D1EE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174" y="1313937"/>
            <a:ext cx="6916189" cy="530352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>
              <a:hlinkClick r:id="rId3"/>
            </a:endParaRPr>
          </a:p>
          <a:p>
            <a:pPr marL="0" indent="0">
              <a:buNone/>
            </a:pPr>
            <a:r>
              <a:rPr lang="en-US" sz="3200" b="1" u="sng" dirty="0"/>
              <a:t>Source of Data:</a:t>
            </a:r>
            <a:endParaRPr lang="en-US" sz="3200" b="1" u="sng" dirty="0">
              <a:hlinkClick r:id="rId3"/>
            </a:endParaRPr>
          </a:p>
          <a:p>
            <a:r>
              <a:rPr lang="en-US" sz="2800" dirty="0">
                <a:hlinkClick r:id="rId3"/>
              </a:rPr>
              <a:t>Bureau of Labor Statistics</a:t>
            </a:r>
            <a:r>
              <a:rPr lang="en-US" sz="2800" dirty="0"/>
              <a:t>:</a:t>
            </a:r>
          </a:p>
          <a:p>
            <a:r>
              <a:rPr lang="en-US" sz="2800" dirty="0">
                <a:hlinkClick r:id="rId4"/>
              </a:rPr>
              <a:t>Uniform Crime Reporting Statistics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25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9E49-9370-E442-BDC7-4CF439F9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10434060" cy="1478570"/>
          </a:xfrm>
        </p:spPr>
        <p:txBody>
          <a:bodyPr/>
          <a:lstStyle/>
          <a:p>
            <a:r>
              <a:rPr lang="en" dirty="0"/>
              <a:t>Bureau of Labor Statistics:  Unemployment Rate</a:t>
            </a:r>
            <a:endParaRPr lang="en-US" dirty="0"/>
          </a:p>
        </p:txBody>
      </p:sp>
      <p:pic>
        <p:nvPicPr>
          <p:cNvPr id="4" name="Shape 62">
            <a:extLst>
              <a:ext uri="{FF2B5EF4-FFF2-40B4-BE49-F238E27FC236}">
                <a16:creationId xmlns:a16="http://schemas.microsoft.com/office/drawing/2014/main" id="{A8CA4A76-6C86-3844-BE63-97E6D741423A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2778" y="1967996"/>
            <a:ext cx="6109854" cy="4553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806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5B44-39AB-3247-B182-A97E00AC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Uniform Crime Reporting Statistics:  Population and Violent Crime Data</a:t>
            </a:r>
            <a:endParaRPr lang="en-US" dirty="0"/>
          </a:p>
        </p:txBody>
      </p:sp>
      <p:pic>
        <p:nvPicPr>
          <p:cNvPr id="4" name="Shape 69">
            <a:extLst>
              <a:ext uri="{FF2B5EF4-FFF2-40B4-BE49-F238E27FC236}">
                <a16:creationId xmlns:a16="http://schemas.microsoft.com/office/drawing/2014/main" id="{FD8A7B36-5ED0-C748-A045-BB4D3C26F3DD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394" y="2097088"/>
            <a:ext cx="7169727" cy="47609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432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C1737-6CF6-DC42-98AB-0E6467785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Organized Data using MySQL </a:t>
            </a:r>
            <a:endParaRPr lang="en-US" dirty="0"/>
          </a:p>
        </p:txBody>
      </p:sp>
      <p:pic>
        <p:nvPicPr>
          <p:cNvPr id="4" name="Shape 76">
            <a:extLst>
              <a:ext uri="{FF2B5EF4-FFF2-40B4-BE49-F238E27FC236}">
                <a16:creationId xmlns:a16="http://schemas.microsoft.com/office/drawing/2014/main" id="{6CAC3462-021F-3847-98E6-75D63B6AED2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8990" y="1808019"/>
            <a:ext cx="7483042" cy="47590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323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{AE27B02B-45B1-6E40-9FD8-B40930867665}tf10001122</Template>
  <TotalTime>1271</TotalTime>
  <Words>424</Words>
  <Application>Microsoft Office PowerPoint</Application>
  <PresentationFormat>Widescreen</PresentationFormat>
  <Paragraphs>75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Tw Cen MT</vt:lpstr>
      <vt:lpstr>Circuit</vt:lpstr>
      <vt:lpstr>PowerPoint Presentation</vt:lpstr>
      <vt:lpstr>Think Before You Move!</vt:lpstr>
      <vt:lpstr>PowerPoint Presentation</vt:lpstr>
      <vt:lpstr>PowerPoint Presentation</vt:lpstr>
      <vt:lpstr>PowerPoint Presentation</vt:lpstr>
      <vt:lpstr>States Data: </vt:lpstr>
      <vt:lpstr>Bureau of Labor Statistics:  Unemployment Rate</vt:lpstr>
      <vt:lpstr>Uniform Crime Reporting Statistics:  Population and Violent Crime Data</vt:lpstr>
      <vt:lpstr>Organized Data using MySQL </vt:lpstr>
      <vt:lpstr>From MySQL to sqlite db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Project-2</dc:title>
  <dc:creator>Gayatri Pingale</dc:creator>
  <cp:lastModifiedBy>Xing Wang</cp:lastModifiedBy>
  <cp:revision>102</cp:revision>
  <dcterms:created xsi:type="dcterms:W3CDTF">2018-05-25T23:41:26Z</dcterms:created>
  <dcterms:modified xsi:type="dcterms:W3CDTF">2018-06-02T14:07:13Z</dcterms:modified>
</cp:coreProperties>
</file>